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80" r:id="rId2"/>
    <p:sldId id="305" r:id="rId3"/>
    <p:sldId id="325" r:id="rId4"/>
    <p:sldId id="326" r:id="rId5"/>
    <p:sldId id="327" r:id="rId6"/>
    <p:sldId id="328" r:id="rId7"/>
    <p:sldId id="329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DM Sans" panose="020B0600000101010101" charset="0"/>
      <p:regular r:id="rId23"/>
      <p:bold r:id="rId24"/>
      <p:italic r:id="rId25"/>
      <p:boldItalic r:id="rId26"/>
    </p:embeddedFont>
    <p:embeddedFont>
      <p:font typeface="Noto Sans KR Medium" panose="020B0600000000000000" pitchFamily="34" charset="-127"/>
      <p:regular r:id="rId27"/>
    </p:embeddedFont>
    <p:embeddedFont>
      <p:font typeface="Questrial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8DC"/>
    <a:srgbClr val="FFFFFF"/>
    <a:srgbClr val="A6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57D278-A09A-4B27-9CE3-734567B50997}">
  <a:tblStyle styleId="{5F57D278-A09A-4B27-9CE3-734567B50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10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41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7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621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512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118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941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631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74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05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87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5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37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1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7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44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8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b1146ffc45_0_3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b1146ffc45_0_3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5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01">
  <p:cSld name="CUSTOM_3_1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1053662" y="3235250"/>
            <a:ext cx="1990800" cy="9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2"/>
          </p:nvPr>
        </p:nvSpPr>
        <p:spPr>
          <a:xfrm>
            <a:off x="3576600" y="3235250"/>
            <a:ext cx="1990800" cy="9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6099538" y="3235250"/>
            <a:ext cx="1990800" cy="9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4"/>
          </p:nvPr>
        </p:nvSpPr>
        <p:spPr>
          <a:xfrm>
            <a:off x="1053662" y="2915150"/>
            <a:ext cx="19908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5"/>
          </p:nvPr>
        </p:nvSpPr>
        <p:spPr>
          <a:xfrm>
            <a:off x="3576600" y="2915150"/>
            <a:ext cx="19908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6"/>
          </p:nvPr>
        </p:nvSpPr>
        <p:spPr>
          <a:xfrm>
            <a:off x="6099538" y="2915150"/>
            <a:ext cx="19908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6664025" y="574503"/>
            <a:ext cx="1715148" cy="333147"/>
            <a:chOff x="6045725" y="615825"/>
            <a:chExt cx="1715148" cy="333147"/>
          </a:xfrm>
        </p:grpSpPr>
        <p:sp>
          <p:nvSpPr>
            <p:cNvPr id="257" name="Google Shape;257;p23"/>
            <p:cNvSpPr/>
            <p:nvPr/>
          </p:nvSpPr>
          <p:spPr>
            <a:xfrm>
              <a:off x="6045725" y="615825"/>
              <a:ext cx="333233" cy="333147"/>
            </a:xfrm>
            <a:custGeom>
              <a:avLst/>
              <a:gdLst/>
              <a:ahLst/>
              <a:cxnLst/>
              <a:rect l="l" t="t" r="r" b="b"/>
              <a:pathLst>
                <a:path w="3892" h="3891" extrusionOk="0">
                  <a:moveTo>
                    <a:pt x="0" y="0"/>
                  </a:moveTo>
                  <a:lnTo>
                    <a:pt x="0" y="3891"/>
                  </a:lnTo>
                  <a:lnTo>
                    <a:pt x="3891" y="389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6737967" y="615825"/>
              <a:ext cx="333233" cy="333147"/>
            </a:xfrm>
            <a:custGeom>
              <a:avLst/>
              <a:gdLst/>
              <a:ahLst/>
              <a:cxnLst/>
              <a:rect l="l" t="t" r="r" b="b"/>
              <a:pathLst>
                <a:path w="3892" h="3891" extrusionOk="0">
                  <a:moveTo>
                    <a:pt x="1" y="0"/>
                  </a:moveTo>
                  <a:lnTo>
                    <a:pt x="1" y="3891"/>
                  </a:lnTo>
                  <a:lnTo>
                    <a:pt x="3891" y="389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7427640" y="615825"/>
              <a:ext cx="333233" cy="333147"/>
            </a:xfrm>
            <a:custGeom>
              <a:avLst/>
              <a:gdLst/>
              <a:ahLst/>
              <a:cxnLst/>
              <a:rect l="l" t="t" r="r" b="b"/>
              <a:pathLst>
                <a:path w="3892" h="3891" extrusionOk="0">
                  <a:moveTo>
                    <a:pt x="1" y="0"/>
                  </a:moveTo>
                  <a:lnTo>
                    <a:pt x="1" y="3891"/>
                  </a:lnTo>
                  <a:lnTo>
                    <a:pt x="3891" y="389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3"/>
          <p:cNvSpPr/>
          <p:nvPr/>
        </p:nvSpPr>
        <p:spPr>
          <a:xfrm rot="-5400000" flipH="1">
            <a:off x="210621" y="629818"/>
            <a:ext cx="419215" cy="840450"/>
          </a:xfrm>
          <a:custGeom>
            <a:avLst/>
            <a:gdLst/>
            <a:ahLst/>
            <a:cxnLst/>
            <a:rect l="l" t="t" r="r" b="b"/>
            <a:pathLst>
              <a:path w="6323" h="12676" extrusionOk="0">
                <a:moveTo>
                  <a:pt x="1" y="1"/>
                </a:moveTo>
                <a:lnTo>
                  <a:pt x="1" y="12676"/>
                </a:lnTo>
                <a:cubicBezTo>
                  <a:pt x="3496" y="12646"/>
                  <a:pt x="6323" y="9819"/>
                  <a:pt x="6323" y="6323"/>
                </a:cubicBezTo>
                <a:cubicBezTo>
                  <a:pt x="6323" y="2828"/>
                  <a:pt x="3496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800000" flipH="1">
            <a:off x="-3" y="0"/>
            <a:ext cx="419231" cy="840419"/>
          </a:xfrm>
          <a:custGeom>
            <a:avLst/>
            <a:gdLst/>
            <a:ahLst/>
            <a:cxnLst/>
            <a:rect l="l" t="t" r="r" b="b"/>
            <a:pathLst>
              <a:path w="6323" h="12676" extrusionOk="0">
                <a:moveTo>
                  <a:pt x="1" y="1"/>
                </a:moveTo>
                <a:lnTo>
                  <a:pt x="1" y="12676"/>
                </a:lnTo>
                <a:cubicBezTo>
                  <a:pt x="3496" y="12646"/>
                  <a:pt x="6323" y="9819"/>
                  <a:pt x="6323" y="6323"/>
                </a:cubicBezTo>
                <a:cubicBezTo>
                  <a:pt x="6323" y="2828"/>
                  <a:pt x="3496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7109647" y="4605999"/>
            <a:ext cx="2034512" cy="537541"/>
          </a:xfrm>
          <a:custGeom>
            <a:avLst/>
            <a:gdLst/>
            <a:ahLst/>
            <a:cxnLst/>
            <a:rect l="l" t="t" r="r" b="b"/>
            <a:pathLst>
              <a:path w="76507" h="20214" extrusionOk="0">
                <a:moveTo>
                  <a:pt x="16992" y="0"/>
                </a:moveTo>
                <a:cubicBezTo>
                  <a:pt x="7600" y="0"/>
                  <a:pt x="1" y="7599"/>
                  <a:pt x="1" y="16991"/>
                </a:cubicBezTo>
                <a:lnTo>
                  <a:pt x="1" y="20213"/>
                </a:lnTo>
                <a:lnTo>
                  <a:pt x="76507" y="20213"/>
                </a:lnTo>
                <a:lnTo>
                  <a:pt x="765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25" y="1330877"/>
            <a:ext cx="7720500" cy="1089594"/>
          </a:xfrm>
        </p:spPr>
        <p:txBody>
          <a:bodyPr/>
          <a:lstStyle/>
          <a:p>
            <a:r>
              <a:rPr lang="en-US" altLang="ko-KR" sz="40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2021-1-OSSPC-8 3PEOPLE</a:t>
            </a:r>
            <a:br>
              <a:rPr lang="en-US" altLang="ko-KR" sz="40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40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Proposal</a:t>
            </a:r>
            <a:endParaRPr lang="ko-KR" altLang="en-US" sz="40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제목 4">
            <a:extLst>
              <a:ext uri="{FF2B5EF4-FFF2-40B4-BE49-F238E27FC236}">
                <a16:creationId xmlns:a16="http://schemas.microsoft.com/office/drawing/2014/main" id="{BD95D943-E400-4C67-B9B9-9E41C9A69BFB}"/>
              </a:ext>
            </a:extLst>
          </p:cNvPr>
          <p:cNvSpPr txBox="1">
            <a:spLocks/>
          </p:cNvSpPr>
          <p:nvPr/>
        </p:nvSpPr>
        <p:spPr>
          <a:xfrm>
            <a:off x="711725" y="2571750"/>
            <a:ext cx="7720500" cy="20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김태환</a:t>
            </a: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	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박재민</a:t>
            </a: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	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Pygame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3D3A95-6E5F-4C90-AA61-F8B39790E9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6" y="1585150"/>
            <a:ext cx="7720499" cy="2840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00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Pygame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CE52C-FA06-4225-95E5-ECB7A4388ACA}"/>
              </a:ext>
            </a:extLst>
          </p:cNvPr>
          <p:cNvSpPr txBox="1"/>
          <p:nvPr/>
        </p:nvSpPr>
        <p:spPr>
          <a:xfrm>
            <a:off x="536448" y="1231390"/>
            <a:ext cx="8071104" cy="373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sprite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비행기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미사일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 등의 속성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위치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속도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충돌 상태 관리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sprite.Group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객체가 어떤 그룹에 있는지를 통해 어떤 상태인지 파악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그룹 객체들의 정보를 함께 업데이트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K_(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 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입력문자에 대응하는 함수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event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입력장치를 통한 입력이나 콘솔 종료 등의 이벤트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rect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사각형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rect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관련된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좌표값을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이용하여 조건문에 활용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display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크기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업데이트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mixer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배경음악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23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sqlite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7BBB3B5-1982-4DD7-91D8-D6E7A2565815}"/>
              </a:ext>
            </a:extLst>
          </p:cNvPr>
          <p:cNvSpPr txBox="1">
            <a:spLocks/>
          </p:cNvSpPr>
          <p:nvPr/>
        </p:nvSpPr>
        <p:spPr>
          <a:xfrm>
            <a:off x="357708" y="1108217"/>
            <a:ext cx="4007027" cy="3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License :</a:t>
            </a:r>
          </a:p>
          <a:p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Public</a:t>
            </a:r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Domain,</a:t>
            </a:r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BSD</a:t>
            </a:r>
          </a:p>
          <a:p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C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로 개</a:t>
            </a:r>
            <a:r>
              <a:rPr lang="ko-KR" altLang="en-US" sz="18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발</a:t>
            </a:r>
            <a:r>
              <a:rPr lang="en-US" altLang="ko-KR" sz="18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제작자가 저작권 포기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에서는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sqlite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를 표준 라이브러리로 지원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BSD </a:t>
            </a:r>
            <a:r>
              <a:rPr lang="en-US" altLang="ko-KR" sz="1800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Licsnse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특별한 제약 없이 자유롭게 사용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가능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23895984-83F1-46E2-BE64-313CFC4484C2}"/>
              </a:ext>
            </a:extLst>
          </p:cNvPr>
          <p:cNvSpPr txBox="1">
            <a:spLocks/>
          </p:cNvSpPr>
          <p:nvPr/>
        </p:nvSpPr>
        <p:spPr>
          <a:xfrm>
            <a:off x="4779266" y="1240752"/>
            <a:ext cx="3840478" cy="3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</a:t>
            </a:r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</a:t>
            </a:r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임베디드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SQL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데이터베이스 엔진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서버의 연결 없이 파일을 직접 읽고 씀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서버 관련 모듈을 지원하지 않고 표준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SQL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문법을 따름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작고 빠른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DBMS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간단한 데이터베이스가 필요할 때 유리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91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sqlite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CE52C-FA06-4225-95E5-ECB7A4388ACA}"/>
              </a:ext>
            </a:extLst>
          </p:cNvPr>
          <p:cNvSpPr txBox="1"/>
          <p:nvPr/>
        </p:nvSpPr>
        <p:spPr>
          <a:xfrm>
            <a:off x="536448" y="1967990"/>
            <a:ext cx="8071104" cy="234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connect : DB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파일과 연결한다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execute : SQL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문을 이용하여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DB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처리할 수 있다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fetchall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행의 리스트를 불러온다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commit :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변경을 저장한다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20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개선할 부분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504B35D-D34B-4945-A8DF-40FF3568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43758"/>
              </p:ext>
            </p:extLst>
          </p:nvPr>
        </p:nvGraphicFramePr>
        <p:xfrm>
          <a:off x="444500" y="1327150"/>
          <a:ext cx="8128000" cy="3356611"/>
        </p:xfrm>
        <a:graphic>
          <a:graphicData uri="http://schemas.openxmlformats.org/drawingml/2006/table">
            <a:tbl>
              <a:tblPr firstRow="1" bandRow="1">
                <a:tableStyleId>{5F57D278-A09A-4B27-9CE3-734567B50997}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2495005704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539702242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3327409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749268337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UI, User</a:t>
                      </a:r>
                      <a:endParaRPr lang="ko-KR" altLang="en-US" sz="2400" b="1" dirty="0">
                        <a:solidFill>
                          <a:srgbClr val="6FA8D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Ship, Enemy</a:t>
                      </a:r>
                      <a:endParaRPr lang="ko-KR" altLang="en-US" sz="2400" b="1" dirty="0">
                        <a:solidFill>
                          <a:srgbClr val="6FA8D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Difficulty</a:t>
                      </a:r>
                      <a:endParaRPr lang="ko-KR" altLang="en-US" sz="2400" b="1" dirty="0">
                        <a:solidFill>
                          <a:srgbClr val="6FA8D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b="1" dirty="0" err="1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etc</a:t>
                      </a:r>
                      <a:endParaRPr lang="ko-KR" altLang="en-US" sz="2400" b="1" dirty="0">
                        <a:solidFill>
                          <a:srgbClr val="6FA8D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33524"/>
                  </a:ext>
                </a:extLst>
              </a:tr>
              <a:tr h="2724468"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깔끔한 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변경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마우스 사용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방향키 설정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랭킹 아이디 중복 방지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일시정지 버튼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총알 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배 등의 더욱 다양한 아이템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다양한 적 추가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미사일 발사하는 적 등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Life 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시스템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일정시간 난이도 상승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레벨 선택지 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랭킹 동일 이름 등록 방지</a:t>
                      </a:r>
                      <a:endParaRPr lang="en-US" altLang="ko-KR" sz="20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‘</a:t>
                      </a:r>
                      <a:r>
                        <a:rPr lang="ko-KR" altLang="en-US" sz="20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아코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’ 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이용한 </a:t>
                      </a:r>
                      <a:r>
                        <a:rPr lang="en-US" altLang="ko-KR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6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45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실현 가능성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D4CD5ED-C956-4066-9E30-C92FC281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7022"/>
              </p:ext>
            </p:extLst>
          </p:nvPr>
        </p:nvGraphicFramePr>
        <p:xfrm>
          <a:off x="381000" y="1225550"/>
          <a:ext cx="8382000" cy="3663950"/>
        </p:xfrm>
        <a:graphic>
          <a:graphicData uri="http://schemas.openxmlformats.org/drawingml/2006/table">
            <a:tbl>
              <a:tblPr firstRow="1" bandRow="1">
                <a:tableStyleId>{5F57D278-A09A-4B27-9CE3-734567B50997}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678116469"/>
                    </a:ext>
                  </a:extLst>
                </a:gridCol>
                <a:gridCol w="5956300">
                  <a:extLst>
                    <a:ext uri="{9D8B030D-6E8A-4147-A177-3AD203B41FA5}">
                      <a16:colId xmlns:a16="http://schemas.microsoft.com/office/drawing/2014/main" val="2734281038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화살표키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pygame.K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_(ARROW)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977605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키 사용자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 입력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구현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pygame.K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_(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키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10859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Life </a:t>
                      </a: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ship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클래스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life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변수 추가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pygame.sprite.collide_rect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로직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176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 미사일 발사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Alien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클래스에서도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ship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처럼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missile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함수 추가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49191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추가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Sprite.py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의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powerup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클래스에 새로운 함수 추가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22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48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실현 가능성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D4CD5ED-C956-4066-9E30-C92FC281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3832"/>
              </p:ext>
            </p:extLst>
          </p:nvPr>
        </p:nvGraphicFramePr>
        <p:xfrm>
          <a:off x="381000" y="1225550"/>
          <a:ext cx="8382000" cy="3663950"/>
        </p:xfrm>
        <a:graphic>
          <a:graphicData uri="http://schemas.openxmlformats.org/drawingml/2006/table">
            <a:tbl>
              <a:tblPr firstRow="1" bandRow="1">
                <a:tableStyleId>{5F57D278-A09A-4B27-9CE3-734567B50997}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678116469"/>
                    </a:ext>
                  </a:extLst>
                </a:gridCol>
                <a:gridCol w="5956300">
                  <a:extLst>
                    <a:ext uri="{9D8B030D-6E8A-4147-A177-3AD203B41FA5}">
                      <a16:colId xmlns:a16="http://schemas.microsoft.com/office/drawing/2014/main" val="2734281038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일정시간 난이도상승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pygame.K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_(ARROW)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977605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랭킹 아이디 중복</a:t>
                      </a:r>
                      <a:r>
                        <a:rPr lang="en-US" altLang="ko-KR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X</a:t>
                      </a:r>
                      <a:endParaRPr lang="ko-KR" altLang="en-US" sz="2000" b="1" dirty="0">
                        <a:solidFill>
                          <a:srgbClr val="6FA8D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 입력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구현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pygame.K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_(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키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10859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실시간 적 속도 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ship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클래스 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life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변수 추가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pygame.sprite.collide_rect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로직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176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마우스 커서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pygame.mouse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클릭 범위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rect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지정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동작 함수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49191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Pause </a:t>
                      </a:r>
                      <a:r>
                        <a:rPr lang="ko-KR" altLang="en-US" sz="2000" b="1" dirty="0">
                          <a:solidFill>
                            <a:srgbClr val="6FA8D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State, pause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변수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등을 이용하여 </a:t>
                      </a:r>
                      <a:r>
                        <a:rPr lang="en-US" altLang="ko-KR" sz="16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pygame.event_get</a:t>
                      </a:r>
                      <a:r>
                        <a:rPr lang="en-US" altLang="ko-KR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() </a:t>
                      </a:r>
                      <a:r>
                        <a:rPr lang="ko-KR" altLang="en-US" sz="16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에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22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06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예상결과 및 기대성과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08CFA-3E68-4531-871E-81117E1D16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108217"/>
            <a:ext cx="3976688" cy="385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8B4AEA-F6E2-48A7-A9ED-B65C3E47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9" y="129884"/>
            <a:ext cx="5039901" cy="48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8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예상결과 및 기대성과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D7AD3-DFBC-467B-AA14-890A0E735C0C}"/>
              </a:ext>
            </a:extLst>
          </p:cNvPr>
          <p:cNvSpPr txBox="1"/>
          <p:nvPr/>
        </p:nvSpPr>
        <p:spPr>
          <a:xfrm>
            <a:off x="285750" y="1162334"/>
            <a:ext cx="8572500" cy="398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rgbClr val="6FA8DC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게임성 증대</a:t>
            </a:r>
            <a:endParaRPr lang="ko-KR" altLang="ko-KR" sz="2400" dirty="0">
              <a:solidFill>
                <a:srgbClr val="6FA8DC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선택 가능한 난이도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 중간에도 난이도가 변화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=&gt;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 긴장감 극대화</a:t>
            </a:r>
            <a:endParaRPr lang="en-US" altLang="ko-KR" sz="20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레벨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아이템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미사일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라이프시스템 등을 추가 도입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게임 요소 증대</a:t>
            </a:r>
            <a:endParaRPr lang="en-US" altLang="ko-KR" sz="20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rgbClr val="6FA8DC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사용자 경험 개선</a:t>
            </a:r>
            <a:endParaRPr lang="ko-KR" altLang="ko-KR" sz="2400" dirty="0">
              <a:solidFill>
                <a:srgbClr val="6FA8DC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마우스 사용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메뉴 선택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익숙한 화살표키로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이동 방법</a:t>
            </a:r>
            <a:endParaRPr lang="en-US" altLang="ko-KR" sz="20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명시적인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폰트 디자인 변경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pause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키 추가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랭킹 이름 중복 방지 등의 세부적인 기능 추가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추후 개발 진행 상황에 따라 동국대 </a:t>
            </a:r>
            <a:r>
              <a:rPr lang="ko-KR" altLang="ko-KR" sz="20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마스코드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‘</a:t>
            </a:r>
            <a:r>
              <a:rPr lang="ko-KR" altLang="ko-KR" sz="20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아코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’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기반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UI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고려</a:t>
            </a:r>
          </a:p>
        </p:txBody>
      </p:sp>
    </p:spTree>
    <p:extLst>
      <p:ext uri="{BB962C8B-B14F-4D97-AF65-F5344CB8AC3E}">
        <p14:creationId xmlns:p14="http://schemas.microsoft.com/office/powerpoint/2010/main" val="169107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7CC8E-0125-4FA5-B81D-F32935AC6C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1945" y="1285874"/>
            <a:ext cx="4846955" cy="3590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2FB478-9BAF-47F6-A88C-2A962DFBC323}"/>
              </a:ext>
            </a:extLst>
          </p:cNvPr>
          <p:cNvSpPr txBox="1"/>
          <p:nvPr/>
        </p:nvSpPr>
        <p:spPr>
          <a:xfrm>
            <a:off x="5270500" y="1512356"/>
            <a:ext cx="3324352" cy="3269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분리 구현 가능한 기능들을 정리하고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먼저 만들어야 하는 기능부터 순차적으로 구현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주기적인 진행 상황 공유 및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git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이용한 코드 관리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54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7" y="436647"/>
            <a:ext cx="7720500" cy="666011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목차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98C83C0C-08D4-441D-A5DE-3D70B5437CBF}"/>
              </a:ext>
            </a:extLst>
          </p:cNvPr>
          <p:cNvSpPr txBox="1">
            <a:spLocks/>
          </p:cNvSpPr>
          <p:nvPr/>
        </p:nvSpPr>
        <p:spPr>
          <a:xfrm>
            <a:off x="772237" y="1169894"/>
            <a:ext cx="4587163" cy="37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프로젝트 장단점</a:t>
            </a:r>
            <a:b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개선 부분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실현 가능성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예상결과 및 기대성과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7. 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일정</a:t>
            </a:r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l"/>
            <a:endParaRPr lang="ko-KR" altLang="en-US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B59A0706-F7DD-45EE-A660-4790271AB731}"/>
              </a:ext>
            </a:extLst>
          </p:cNvPr>
          <p:cNvSpPr txBox="1">
            <a:spLocks/>
          </p:cNvSpPr>
          <p:nvPr/>
        </p:nvSpPr>
        <p:spPr>
          <a:xfrm>
            <a:off x="4632487" y="1349188"/>
            <a:ext cx="3475729" cy="37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배유진</a:t>
            </a:r>
            <a:b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김태환</a:t>
            </a:r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박재민</a:t>
            </a:r>
          </a:p>
          <a:p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39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4A40DB-48D2-442F-8D8D-8A68B4CE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25" y="537500"/>
            <a:ext cx="7720500" cy="4161500"/>
          </a:xfrm>
        </p:spPr>
        <p:txBody>
          <a:bodyPr/>
          <a:lstStyle/>
          <a:p>
            <a:r>
              <a:rPr lang="ko-KR" altLang="en-US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54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기존프로젝트 소개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A08B725F-7818-427C-A496-95F1BE76A9DF}"/>
              </a:ext>
            </a:extLst>
          </p:cNvPr>
          <p:cNvSpPr txBox="1">
            <a:spLocks/>
          </p:cNvSpPr>
          <p:nvPr/>
        </p:nvSpPr>
        <p:spPr>
          <a:xfrm>
            <a:off x="4572000" y="1398494"/>
            <a:ext cx="3920737" cy="37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ko-KR" sz="2000" dirty="0" err="1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파이썬으로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만들어진 간단한 슈팅게임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4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개의 소스코드로 이루어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짐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/>
              <a:t>sprite.py, shooting_game.py, load.py, database.py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WASD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로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ship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조작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Space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-&gt;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미사일</a:t>
            </a:r>
            <a:r>
              <a:rPr lang="ko-KR" altLang="en-US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발사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B -&gt;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폭탄사용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Bomb,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Shield </a:t>
            </a:r>
            <a:r>
              <a:rPr lang="ko-KR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아이템이 일정 시간마다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드랍</a:t>
            </a:r>
            <a:endParaRPr lang="ko-KR" altLang="en-US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C6B7E6-C87E-4754-B075-495EB63B7F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169892"/>
            <a:ext cx="4023360" cy="3745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2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기존프로젝트 소개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A08B725F-7818-427C-A496-95F1BE76A9DF}"/>
              </a:ext>
            </a:extLst>
          </p:cNvPr>
          <p:cNvSpPr txBox="1">
            <a:spLocks/>
          </p:cNvSpPr>
          <p:nvPr/>
        </p:nvSpPr>
        <p:spPr>
          <a:xfrm>
            <a:off x="4571999" y="1169894"/>
            <a:ext cx="3920737" cy="37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Alien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회 충돌하면 게임 종료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하이스코어를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달성하면 이름을 기록하라는 창이 뜨고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이름과 점수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accuracy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database.py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에 저장</a:t>
            </a:r>
            <a:endParaRPr lang="en-US" altLang="ko-KR" sz="2000" dirty="0">
              <a:solidFill>
                <a:schemeClr val="tx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점수는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Alien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의 색과 관계없이 모두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점으로 동일하다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일정 숫자의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Alien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을 격추하면 다음 레벨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(wave)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로 이동</a:t>
            </a:r>
            <a:endParaRPr lang="ko-KR" altLang="en-US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528A5-FAE2-4B2F-8058-FC38BCD0610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02" y="1169894"/>
            <a:ext cx="4030218" cy="3745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70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기존프로젝트 소개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3C1BA9A-25C3-417D-9C68-A7C0745B3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8608"/>
              </p:ext>
            </p:extLst>
          </p:nvPr>
        </p:nvGraphicFramePr>
        <p:xfrm>
          <a:off x="199649" y="1986633"/>
          <a:ext cx="8467725" cy="2331704"/>
        </p:xfrm>
        <a:graphic>
          <a:graphicData uri="http://schemas.openxmlformats.org/drawingml/2006/table">
            <a:tbl>
              <a:tblPr firstRow="1" firstCol="1" bandRow="1">
                <a:tableStyleId>{5F57D278-A09A-4B27-9CE3-734567B50997}</a:tableStyleId>
              </a:tblPr>
              <a:tblGrid>
                <a:gridCol w="4493134">
                  <a:extLst>
                    <a:ext uri="{9D8B030D-6E8A-4147-A177-3AD203B41FA5}">
                      <a16:colId xmlns:a16="http://schemas.microsoft.com/office/drawing/2014/main" val="1435625876"/>
                    </a:ext>
                  </a:extLst>
                </a:gridCol>
                <a:gridCol w="3974591">
                  <a:extLst>
                    <a:ext uri="{9D8B030D-6E8A-4147-A177-3AD203B41FA5}">
                      <a16:colId xmlns:a16="http://schemas.microsoft.com/office/drawing/2014/main" val="2524736548"/>
                    </a:ext>
                  </a:extLst>
                </a:gridCol>
              </a:tblGrid>
              <a:tr h="315489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Bomb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Shield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703888"/>
                  </a:ext>
                </a:extLst>
              </a:tr>
              <a:tr h="698272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880807"/>
                  </a:ext>
                </a:extLst>
              </a:tr>
              <a:tr h="908981"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Ship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을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기준으로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원을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그리며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적을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격추함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 b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키로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사용할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수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있다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적과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충돌해도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게임이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종료되지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않음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적과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1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회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충돌하면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shield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는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 </a:t>
                      </a:r>
                      <a:r>
                        <a:rPr lang="ko-KR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사라짐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152871"/>
                  </a:ext>
                </a:extLst>
              </a:tr>
            </a:tbl>
          </a:graphicData>
        </a:graphic>
      </p:graphicFrame>
      <p:pic>
        <p:nvPicPr>
          <p:cNvPr id="1030" name="그림 5">
            <a:extLst>
              <a:ext uri="{FF2B5EF4-FFF2-40B4-BE49-F238E27FC236}">
                <a16:creationId xmlns:a16="http://schemas.microsoft.com/office/drawing/2014/main" id="{A7D58566-36BF-4B70-9BFB-420CBA4C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69" y="2324572"/>
            <a:ext cx="628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그림 4">
            <a:extLst>
              <a:ext uri="{FF2B5EF4-FFF2-40B4-BE49-F238E27FC236}">
                <a16:creationId xmlns:a16="http://schemas.microsoft.com/office/drawing/2014/main" id="{7B116614-5091-4805-98F9-E495AEC6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58" y="2324572"/>
            <a:ext cx="809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5">
            <a:extLst>
              <a:ext uri="{FF2B5EF4-FFF2-40B4-BE49-F238E27FC236}">
                <a16:creationId xmlns:a16="http://schemas.microsoft.com/office/drawing/2014/main" id="{A860DE7D-F77C-47D8-9A28-127F8F7B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4">
            <a:extLst>
              <a:ext uri="{FF2B5EF4-FFF2-40B4-BE49-F238E27FC236}">
                <a16:creationId xmlns:a16="http://schemas.microsoft.com/office/drawing/2014/main" id="{566879A1-BE9E-428B-9726-93B486DC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26F406-1387-4235-AFB4-BFC4BAF5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A87AE05-E119-431B-A2CC-6765849B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9F8E41EF-8AE9-4476-85DD-0226566E9000}"/>
              </a:ext>
            </a:extLst>
          </p:cNvPr>
          <p:cNvSpPr txBox="1">
            <a:spLocks/>
          </p:cNvSpPr>
          <p:nvPr/>
        </p:nvSpPr>
        <p:spPr>
          <a:xfrm>
            <a:off x="199649" y="1308653"/>
            <a:ext cx="5432574" cy="69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l"/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아이템</a:t>
            </a:r>
          </a:p>
        </p:txBody>
      </p:sp>
    </p:spTree>
    <p:extLst>
      <p:ext uri="{BB962C8B-B14F-4D97-AF65-F5344CB8AC3E}">
        <p14:creationId xmlns:p14="http://schemas.microsoft.com/office/powerpoint/2010/main" val="7602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기존프로젝트 소개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36C341D-4CAC-4946-9854-E565A7EDFE0A}"/>
              </a:ext>
            </a:extLst>
          </p:cNvPr>
          <p:cNvGraphicFramePr>
            <a:graphicFrameLocks noGrp="1"/>
          </p:cNvGraphicFramePr>
          <p:nvPr/>
        </p:nvGraphicFramePr>
        <p:xfrm>
          <a:off x="338137" y="2206211"/>
          <a:ext cx="8467725" cy="1922742"/>
        </p:xfrm>
        <a:graphic>
          <a:graphicData uri="http://schemas.openxmlformats.org/drawingml/2006/table">
            <a:tbl>
              <a:tblPr firstRow="1" firstCol="1" bandRow="1">
                <a:tableStyleId>{5F57D278-A09A-4B27-9CE3-734567B50997}</a:tableStyleId>
              </a:tblPr>
              <a:tblGrid>
                <a:gridCol w="2529223">
                  <a:extLst>
                    <a:ext uri="{9D8B030D-6E8A-4147-A177-3AD203B41FA5}">
                      <a16:colId xmlns:a16="http://schemas.microsoft.com/office/drawing/2014/main" val="284979291"/>
                    </a:ext>
                  </a:extLst>
                </a:gridCol>
                <a:gridCol w="1973546">
                  <a:extLst>
                    <a:ext uri="{9D8B030D-6E8A-4147-A177-3AD203B41FA5}">
                      <a16:colId xmlns:a16="http://schemas.microsoft.com/office/drawing/2014/main" val="3947946271"/>
                    </a:ext>
                  </a:extLst>
                </a:gridCol>
                <a:gridCol w="1957562">
                  <a:extLst>
                    <a:ext uri="{9D8B030D-6E8A-4147-A177-3AD203B41FA5}">
                      <a16:colId xmlns:a16="http://schemas.microsoft.com/office/drawing/2014/main" val="2868104059"/>
                    </a:ext>
                  </a:extLst>
                </a:gridCol>
                <a:gridCol w="2007394">
                  <a:extLst>
                    <a:ext uri="{9D8B030D-6E8A-4147-A177-3AD203B41FA5}">
                      <a16:colId xmlns:a16="http://schemas.microsoft.com/office/drawing/2014/main" val="3888668494"/>
                    </a:ext>
                  </a:extLst>
                </a:gridCol>
              </a:tblGrid>
              <a:tr h="43876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Wave 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Wave2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Wave3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Wave4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92102"/>
                  </a:ext>
                </a:extLst>
              </a:tr>
              <a:tr h="780826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siney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(green)&amp;</a:t>
                      </a:r>
                    </a:p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spikey(blue)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Fasty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(white)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Roundy(red)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Crawly(yellow)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097151"/>
                  </a:ext>
                </a:extLst>
              </a:tr>
              <a:tr h="703155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847092"/>
                  </a:ext>
                </a:extLst>
              </a:tr>
            </a:tbl>
          </a:graphicData>
        </a:graphic>
      </p:graphicFrame>
      <p:pic>
        <p:nvPicPr>
          <p:cNvPr id="1035" name="그림 13">
            <a:extLst>
              <a:ext uri="{FF2B5EF4-FFF2-40B4-BE49-F238E27FC236}">
                <a16:creationId xmlns:a16="http://schemas.microsoft.com/office/drawing/2014/main" id="{B6B7F26D-2BE5-4FB6-886C-7D5C35BB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3" y="3468928"/>
            <a:ext cx="906603" cy="65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그림 12">
            <a:extLst>
              <a:ext uri="{FF2B5EF4-FFF2-40B4-BE49-F238E27FC236}">
                <a16:creationId xmlns:a16="http://schemas.microsoft.com/office/drawing/2014/main" id="{7EE3B370-969C-4458-9962-87058C415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1" y="3451549"/>
            <a:ext cx="920560" cy="6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1">
            <a:extLst>
              <a:ext uri="{FF2B5EF4-FFF2-40B4-BE49-F238E27FC236}">
                <a16:creationId xmlns:a16="http://schemas.microsoft.com/office/drawing/2014/main" id="{6C45437A-9E9C-40DB-86AD-7D480DEB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608" y="3468928"/>
            <a:ext cx="920560" cy="6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그림 10">
            <a:extLst>
              <a:ext uri="{FF2B5EF4-FFF2-40B4-BE49-F238E27FC236}">
                <a16:creationId xmlns:a16="http://schemas.microsoft.com/office/drawing/2014/main" id="{5812E411-E5D3-4C6F-BC19-F70E3324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53" y="3468928"/>
            <a:ext cx="920560" cy="6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9">
            <a:extLst>
              <a:ext uri="{FF2B5EF4-FFF2-40B4-BE49-F238E27FC236}">
                <a16:creationId xmlns:a16="http://schemas.microsoft.com/office/drawing/2014/main" id="{FF7CA5F4-1BA7-4247-9023-89A7ED7F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3" y="3452836"/>
            <a:ext cx="920560" cy="6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5">
            <a:extLst>
              <a:ext uri="{FF2B5EF4-FFF2-40B4-BE49-F238E27FC236}">
                <a16:creationId xmlns:a16="http://schemas.microsoft.com/office/drawing/2014/main" id="{A860DE7D-F77C-47D8-9A28-127F8F7B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4">
            <a:extLst>
              <a:ext uri="{FF2B5EF4-FFF2-40B4-BE49-F238E27FC236}">
                <a16:creationId xmlns:a16="http://schemas.microsoft.com/office/drawing/2014/main" id="{566879A1-BE9E-428B-9726-93B486DC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26F406-1387-4235-AFB4-BFC4BAF5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A87AE05-E119-431B-A2CC-6765849B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97392DE-F412-4B18-A11A-4B47D30C9A78}"/>
              </a:ext>
            </a:extLst>
          </p:cNvPr>
          <p:cNvSpPr txBox="1">
            <a:spLocks/>
          </p:cNvSpPr>
          <p:nvPr/>
        </p:nvSpPr>
        <p:spPr>
          <a:xfrm>
            <a:off x="314325" y="1399241"/>
            <a:ext cx="7720500" cy="69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l"/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Alien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55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기존프로젝트 소개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F71799-2DE9-40DD-89E6-F426C04314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21" y="1108217"/>
            <a:ext cx="4464558" cy="396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5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Pygame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A08B725F-7818-427C-A496-95F1BE76A9DF}"/>
              </a:ext>
            </a:extLst>
          </p:cNvPr>
          <p:cNvSpPr txBox="1">
            <a:spLocks/>
          </p:cNvSpPr>
          <p:nvPr/>
        </p:nvSpPr>
        <p:spPr>
          <a:xfrm>
            <a:off x="357709" y="1330698"/>
            <a:ext cx="4007027" cy="3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License : LGPL 2.1</a:t>
            </a:r>
          </a:p>
          <a:p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GPL License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에서 저작권 규칙을 완화한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버전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라이브러리를 직접 변경하지 않고 단순히 사용하는 경우 큰 제약 없이 사용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가능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상업적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이용 가능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특허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신청 가능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다른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사용 가능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소스 코드의 공개 의무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없음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pygame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사용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사실 명시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endParaRPr lang="ko-KR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688D4D5F-A838-4226-8DFA-27134449F03E}"/>
              </a:ext>
            </a:extLst>
          </p:cNvPr>
          <p:cNvSpPr txBox="1">
            <a:spLocks/>
          </p:cNvSpPr>
          <p:nvPr/>
        </p:nvSpPr>
        <p:spPr>
          <a:xfrm>
            <a:off x="4779266" y="1037552"/>
            <a:ext cx="3840478" cy="3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</a:t>
            </a:r>
            <a:r>
              <a:rPr lang="en-US" altLang="ko-KR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dirty="0">
                <a:solidFill>
                  <a:srgbClr val="6FA8D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</a:t>
            </a:r>
            <a:endParaRPr lang="en-US" altLang="ko-KR" sz="2400" dirty="0">
              <a:solidFill>
                <a:srgbClr val="6FA8DC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 제작에 필요할 만한 기능들을 모아 놓은 라이브러리</a:t>
            </a:r>
            <a:endParaRPr lang="en-US" altLang="ko-KR" sz="18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게임에 필요한 각종 모듈들을 포함</a:t>
            </a:r>
            <a:endParaRPr lang="en-US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출력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화면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음악 등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),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입력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키보드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마우스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조이스틱 등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),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구조물 객체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                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이벤트 객체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이미지</a:t>
            </a:r>
            <a:endParaRPr lang="ko-KR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0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2140D0B-A449-4109-937A-6558525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0" y="415312"/>
            <a:ext cx="7720500" cy="692905"/>
          </a:xfrm>
        </p:spPr>
        <p:txBody>
          <a:bodyPr/>
          <a:lstStyle/>
          <a:p>
            <a:r>
              <a:rPr lang="ko-KR" altLang="en-US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 분석 </a:t>
            </a:r>
            <a:r>
              <a:rPr lang="en-US" altLang="ko-KR" sz="32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32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Pygame</a:t>
            </a:r>
            <a:endParaRPr lang="ko-KR" altLang="en-US" sz="3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A08B725F-7818-427C-A496-95F1BE76A9DF}"/>
              </a:ext>
            </a:extLst>
          </p:cNvPr>
          <p:cNvSpPr txBox="1">
            <a:spLocks/>
          </p:cNvSpPr>
          <p:nvPr/>
        </p:nvSpPr>
        <p:spPr>
          <a:xfrm>
            <a:off x="4572000" y="1169894"/>
            <a:ext cx="3920736" cy="37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조금씩 변하는 이미지를 빠르게 넘겨서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움직이는 것처럼 보이게 하는 방식</a:t>
            </a:r>
            <a:endParaRPr lang="en-US" altLang="ko-KR" sz="18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2D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게임을 만드는 경우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움직임 대부분을 수학함수를 이용해서 구현할 수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. (ex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좌우로 왔다 갔다 하면서 내려오는 외계인</a:t>
            </a:r>
            <a:r>
              <a:rPr lang="en-US" altLang="ko-KR" sz="18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sin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함수로 구현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pygame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자체가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3D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기능을 제공하지는 않지만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라이브러리를 이용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등 </a:t>
            </a:r>
            <a:r>
              <a:rPr lang="ko-KR" altLang="ko-KR" sz="180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출력값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 계산하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굴림" panose="020B0600000101010101" pitchFamily="50" charset="-127"/>
              </a:rPr>
              <a:t>여 가능</a:t>
            </a:r>
            <a:endParaRPr lang="ko-KR" altLang="ko-KR" sz="180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굴림" panose="020B0600000101010101" pitchFamily="50" charset="-127"/>
            </a:endParaRPr>
          </a:p>
        </p:txBody>
      </p:sp>
      <p:pic>
        <p:nvPicPr>
          <p:cNvPr id="2050" name="Picture 2" descr="Flipbooks!">
            <a:extLst>
              <a:ext uri="{FF2B5EF4-FFF2-40B4-BE49-F238E27FC236}">
                <a16:creationId xmlns:a16="http://schemas.microsoft.com/office/drawing/2014/main" id="{01B0E729-29DB-4E88-9111-24FC3BF7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2" y="1354297"/>
            <a:ext cx="3358896" cy="337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83023"/>
      </p:ext>
    </p:extLst>
  </p:cSld>
  <p:clrMapOvr>
    <a:masterClrMapping/>
  </p:clrMapOvr>
</p:sld>
</file>

<file path=ppt/theme/theme1.xml><?xml version="1.0" encoding="utf-8"?>
<a:theme xmlns:a="http://schemas.openxmlformats.org/drawingml/2006/main" name="Idu Challenge Board for Teacher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FA8DC"/>
      </a:accent1>
      <a:accent2>
        <a:srgbClr val="9FC5E8"/>
      </a:accent2>
      <a:accent3>
        <a:srgbClr val="C27BA0"/>
      </a:accent3>
      <a:accent4>
        <a:srgbClr val="A64D79"/>
      </a:accent4>
      <a:accent5>
        <a:srgbClr val="FFE599"/>
      </a:accent5>
      <a:accent6>
        <a:srgbClr val="FFD9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837</Words>
  <Application>Microsoft Office PowerPoint</Application>
  <PresentationFormat>화면 슬라이드 쇼(16:9)</PresentationFormat>
  <Paragraphs>144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Questrial</vt:lpstr>
      <vt:lpstr>Noto Sans KR Medium</vt:lpstr>
      <vt:lpstr>Arial</vt:lpstr>
      <vt:lpstr>맑은 고딕</vt:lpstr>
      <vt:lpstr>DM Sans</vt:lpstr>
      <vt:lpstr>Idu Challenge Board for Teachers by Slidesgo</vt:lpstr>
      <vt:lpstr>2021-1-OSSPC-8 3PEOPLE Proposal</vt:lpstr>
      <vt:lpstr>목차</vt:lpstr>
      <vt:lpstr>기존프로젝트 소개</vt:lpstr>
      <vt:lpstr>기존프로젝트 소개</vt:lpstr>
      <vt:lpstr>기존프로젝트 소개</vt:lpstr>
      <vt:lpstr>기존프로젝트 소개</vt:lpstr>
      <vt:lpstr>기존프로젝트 소개</vt:lpstr>
      <vt:lpstr>라이브러리 분석 - Pygame</vt:lpstr>
      <vt:lpstr>라이브러리 분석 - Pygame</vt:lpstr>
      <vt:lpstr>라이브러리 분석 - Pygame</vt:lpstr>
      <vt:lpstr>라이브러리 분석 - Pygame</vt:lpstr>
      <vt:lpstr>라이브러리 분석 - sqlite</vt:lpstr>
      <vt:lpstr>라이브러리 분석 - sqlite</vt:lpstr>
      <vt:lpstr>개선할 부분</vt:lpstr>
      <vt:lpstr>실현 가능성</vt:lpstr>
      <vt:lpstr>실현 가능성</vt:lpstr>
      <vt:lpstr>예상결과 및 기대성과</vt:lpstr>
      <vt:lpstr>예상결과 및 기대성과</vt:lpstr>
      <vt:lpstr>프로젝트 일정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2021-1-OSSPC-8 3PEOPLE Proposal</dc:title>
  <cp:lastModifiedBy>김태환</cp:lastModifiedBy>
  <cp:revision>15</cp:revision>
  <dcterms:modified xsi:type="dcterms:W3CDTF">2021-04-25T11:45:18Z</dcterms:modified>
</cp:coreProperties>
</file>